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C28"/>
    <a:srgbClr val="FF0066"/>
    <a:srgbClr val="990099"/>
    <a:srgbClr val="0099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6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6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3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18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01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3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29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03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49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6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04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4245-9A9B-4467-B24E-2EAF177FEFAE}" type="datetimeFigureOut">
              <a:rPr kumimoji="1" lang="ja-JP" altLang="en-US" smtClean="0"/>
              <a:t>2013/3/28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348B-3C8B-4E08-991B-929587C3C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03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kumimoji="1" lang="ja-JP" altLang="en-US" dirty="0" smtClean="0"/>
              <a:t>例：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kumimoji="1" lang="ja-JP" altLang="en-US" dirty="0" smtClean="0"/>
              <a:t>彼女は働きすぎて</a:t>
            </a:r>
            <a:r>
              <a:rPr kumimoji="1" lang="ja-JP" altLang="en-US" dirty="0" smtClean="0">
                <a:solidFill>
                  <a:schemeClr val="tx2"/>
                </a:solidFill>
              </a:rPr>
              <a:t>病気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になった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この辺り</a:t>
            </a:r>
            <a:r>
              <a:rPr lang="ja-JP" altLang="en-US" dirty="0" smtClean="0"/>
              <a:t>は、昔は静かなところだったのですが、ずいぶん</a:t>
            </a:r>
            <a:r>
              <a:rPr lang="ja-JP" altLang="en-US" dirty="0" smtClean="0">
                <a:solidFill>
                  <a:srgbClr val="0070C0"/>
                </a:solidFill>
              </a:rPr>
              <a:t>にぎやか</a:t>
            </a:r>
            <a:r>
              <a:rPr lang="ja-JP" altLang="en-US" dirty="0" smtClean="0">
                <a:solidFill>
                  <a:srgbClr val="FF0000"/>
                </a:solidFill>
              </a:rPr>
              <a:t>になった</a:t>
            </a:r>
            <a:r>
              <a:rPr lang="ja-JP" altLang="en-US" dirty="0" smtClean="0"/>
              <a:t>ものですね。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木が切り倒されて山が</a:t>
            </a:r>
            <a:r>
              <a:rPr kumimoji="1" lang="ja-JP" altLang="en-US" strike="sngStrike" dirty="0" smtClean="0">
                <a:solidFill>
                  <a:srgbClr val="0070C0"/>
                </a:solidFill>
              </a:rPr>
              <a:t>裸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になって</a:t>
            </a:r>
            <a:r>
              <a:rPr kumimoji="1" lang="ja-JP" altLang="en-US" dirty="0" smtClean="0"/>
              <a:t>しまった。</a:t>
            </a:r>
            <a:endParaRPr kumimoji="1" lang="en-US" altLang="ja-JP" dirty="0" smtClean="0"/>
          </a:p>
          <a:p>
            <a:r>
              <a:rPr lang="ja-JP" altLang="en-US" dirty="0" smtClean="0"/>
              <a:t>お酒を飲んで顔が</a:t>
            </a:r>
            <a:r>
              <a:rPr lang="ja-JP" altLang="en-US" dirty="0" smtClean="0">
                <a:solidFill>
                  <a:srgbClr val="00B050"/>
                </a:solidFill>
              </a:rPr>
              <a:t>赤く</a:t>
            </a:r>
            <a:r>
              <a:rPr lang="ja-JP" altLang="en-US" dirty="0" smtClean="0">
                <a:solidFill>
                  <a:srgbClr val="FF0000"/>
                </a:solidFill>
              </a:rPr>
              <a:t>なりました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以前</a:t>
            </a:r>
            <a:r>
              <a:rPr kumimoji="1" lang="ja-JP" altLang="en-US" dirty="0" smtClean="0"/>
              <a:t>は無口だったが、最近はよく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しゃべる</a:t>
            </a:r>
            <a:r>
              <a:rPr kumimoji="1" lang="ja-JP" altLang="en-US" dirty="0" smtClean="0">
                <a:solidFill>
                  <a:srgbClr val="FF0000"/>
                </a:solidFill>
              </a:rPr>
              <a:t>ようになりました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彼</a:t>
            </a:r>
            <a:r>
              <a:rPr lang="ja-JP" altLang="en-US" dirty="0" smtClean="0"/>
              <a:t>と一緒に仕事を</a:t>
            </a:r>
            <a:r>
              <a:rPr lang="ja-JP" altLang="en-US" dirty="0" smtClean="0">
                <a:solidFill>
                  <a:srgbClr val="FF0066"/>
                </a:solidFill>
              </a:rPr>
              <a:t>する</a:t>
            </a:r>
            <a:r>
              <a:rPr lang="ja-JP" altLang="en-US" dirty="0" smtClean="0">
                <a:solidFill>
                  <a:srgbClr val="FF0000"/>
                </a:solidFill>
              </a:rPr>
              <a:t>ようになって</a:t>
            </a:r>
            <a:r>
              <a:rPr lang="ja-JP" altLang="en-US" dirty="0" smtClean="0"/>
              <a:t>、ずいぶんいろいろなことを学びました。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5236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FF0066"/>
                </a:solidFill>
              </a:rPr>
              <a:t>～につれて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kumimoji="1" lang="ja-JP" altLang="en-US" dirty="0" smtClean="0"/>
              <a:t>町の発展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、前になかった新しい問題が生まれてきた。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設備</a:t>
            </a:r>
            <a:r>
              <a:rPr lang="ja-JP" altLang="en-US" dirty="0" smtClean="0"/>
              <a:t>が古くなる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、故障のところが増えてきた。</a:t>
            </a:r>
            <a:endParaRPr lang="en-US" altLang="ja-JP" dirty="0" smtClean="0"/>
          </a:p>
          <a:p>
            <a:pPr marL="514350" indent="-514350">
              <a:buAutoNum type="arabicPeriod"/>
            </a:pPr>
            <a:r>
              <a:rPr kumimoji="1" lang="ja-JP" altLang="en-US" dirty="0"/>
              <a:t>成長する</a:t>
            </a:r>
            <a:r>
              <a:rPr kumimoji="1" lang="ja-JP" altLang="en-US" dirty="0">
                <a:solidFill>
                  <a:srgbClr val="FF0066"/>
                </a:solidFill>
              </a:rPr>
              <a:t>に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つれて</a:t>
            </a:r>
            <a:r>
              <a:rPr kumimoji="1" lang="ja-JP" altLang="en-US" dirty="0" smtClean="0"/>
              <a:t>、娘は無口になってきた。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人口</a:t>
            </a:r>
            <a:r>
              <a:rPr lang="ja-JP" altLang="en-US" dirty="0" smtClean="0"/>
              <a:t>が増える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住宅問題が起こってくる。</a:t>
            </a:r>
            <a:endParaRPr lang="en-US" altLang="ja-JP" dirty="0" smtClean="0"/>
          </a:p>
          <a:p>
            <a:pPr marL="514350" indent="-514350">
              <a:buAutoNum type="arabicPeriod"/>
            </a:pPr>
            <a:r>
              <a:rPr kumimoji="1" lang="ja-JP" altLang="en-US" dirty="0"/>
              <a:t>品質</a:t>
            </a:r>
            <a:r>
              <a:rPr kumimoji="1" lang="ja-JP" altLang="en-US" dirty="0" smtClean="0"/>
              <a:t>がよくなる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、値段が高くなる。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時代の</a:t>
            </a:r>
            <a:r>
              <a:rPr lang="ja-JP" altLang="en-US" dirty="0" smtClean="0"/>
              <a:t>変化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、結婚の形も変わってきた。</a:t>
            </a:r>
            <a:endParaRPr lang="en-US" altLang="ja-JP" dirty="0" smtClean="0"/>
          </a:p>
          <a:p>
            <a:pPr marL="514350" indent="-514350">
              <a:buAutoNum type="arabicPeriod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173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r>
              <a:rPr kumimoji="1" lang="ja-JP" altLang="en-US" dirty="0" smtClean="0"/>
              <a:t>時間がたつ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あのときのことを忘れてしまうから、今のうちに書いておこう。</a:t>
            </a:r>
            <a:endParaRPr kumimoji="1" lang="en-US" altLang="ja-JP" dirty="0" smtClean="0"/>
          </a:p>
          <a:p>
            <a:r>
              <a:rPr lang="ja-JP" altLang="en-US" dirty="0"/>
              <a:t>日本語が上手になる</a:t>
            </a:r>
            <a:r>
              <a:rPr lang="ja-JP" altLang="en-US" dirty="0">
                <a:solidFill>
                  <a:srgbClr val="FF0066"/>
                </a:solidFill>
              </a:rPr>
              <a:t>に</a:t>
            </a:r>
            <a:r>
              <a:rPr lang="ja-JP" altLang="en-US" dirty="0" smtClean="0">
                <a:solidFill>
                  <a:srgbClr val="FF0066"/>
                </a:solidFill>
              </a:rPr>
              <a:t>つれて</a:t>
            </a:r>
            <a:r>
              <a:rPr lang="ja-JP" altLang="en-US" dirty="0" smtClean="0"/>
              <a:t>、友達が増え、日本での生活が楽しくなってきた。</a:t>
            </a:r>
            <a:endParaRPr lang="en-US" altLang="ja-JP" dirty="0" smtClean="0"/>
          </a:p>
          <a:p>
            <a:r>
              <a:rPr lang="ja-JP" altLang="en-US" dirty="0" smtClean="0"/>
              <a:t>調査が進む</a:t>
            </a:r>
            <a:r>
              <a:rPr lang="ja-JP" altLang="en-US" dirty="0" smtClean="0">
                <a:solidFill>
                  <a:srgbClr val="FF0066"/>
                </a:solidFill>
              </a:rPr>
              <a:t>につれ</a:t>
            </a:r>
            <a:r>
              <a:rPr lang="ja-JP" altLang="en-US" dirty="0" smtClean="0"/>
              <a:t>、地震の被害のひどさが明らかになってきた。（～</a:t>
            </a:r>
            <a:r>
              <a:rPr lang="ja-JP" altLang="en-US" dirty="0" smtClean="0">
                <a:solidFill>
                  <a:srgbClr val="FF0066"/>
                </a:solidFill>
              </a:rPr>
              <a:t>につれ書き言葉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201128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Ｎ</a:t>
            </a:r>
            <a:r>
              <a:rPr lang="en-US" altLang="ja-JP" dirty="0" smtClean="0">
                <a:solidFill>
                  <a:srgbClr val="FF0066"/>
                </a:solidFill>
              </a:rPr>
              <a:t>+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endParaRPr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FF0066"/>
                </a:solidFill>
              </a:rPr>
              <a:t>Ｖ</a:t>
            </a:r>
            <a:r>
              <a:rPr lang="en-US" altLang="ja-JP" dirty="0">
                <a:solidFill>
                  <a:srgbClr val="FF0066"/>
                </a:solidFill>
              </a:rPr>
              <a:t>+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endParaRPr kumimoji="1"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ある事態の発展とともに、ほかの事態も発展するという、おおまかな比例関係を表す。</a:t>
            </a:r>
            <a:endParaRPr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FF0066"/>
                </a:solidFill>
              </a:rPr>
              <a:t>～すると、だんだん</a:t>
            </a:r>
            <a:endParaRPr kumimoji="1"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6357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tx2">
                    <a:lumMod val="75000"/>
                  </a:schemeClr>
                </a:solidFill>
              </a:rPr>
              <a:t>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したがって</a:t>
            </a:r>
            <a:endParaRPr kumimoji="1" lang="ja-JP" altLang="en-US" dirty="0">
              <a:solidFill>
                <a:srgbClr val="0A6C28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私の合図</a:t>
            </a:r>
            <a:r>
              <a:rPr kumimoji="1"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sz="4000" dirty="0" smtClean="0"/>
              <a:t>行動してください。</a:t>
            </a:r>
            <a:endParaRPr kumimoji="1" lang="en-US" altLang="ja-JP" sz="4000" dirty="0" smtClean="0"/>
          </a:p>
          <a:p>
            <a:r>
              <a:rPr lang="ja-JP" altLang="en-US" sz="4000" dirty="0"/>
              <a:t>人口</a:t>
            </a:r>
            <a:r>
              <a:rPr lang="ja-JP" altLang="en-US" sz="4000" dirty="0" smtClean="0"/>
              <a:t>が増える</a:t>
            </a:r>
            <a:r>
              <a:rPr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lang="ja-JP" altLang="en-US" sz="4000" dirty="0" smtClean="0"/>
              <a:t>、住宅問題が起こってくる。</a:t>
            </a:r>
            <a:endParaRPr lang="en-US" altLang="ja-JP" sz="4000" dirty="0" smtClean="0"/>
          </a:p>
          <a:p>
            <a:r>
              <a:rPr kumimoji="1" lang="ja-JP" altLang="en-US" sz="4000" dirty="0"/>
              <a:t>警察</a:t>
            </a:r>
            <a:r>
              <a:rPr kumimoji="1" lang="ja-JP" altLang="en-US" sz="4000" dirty="0" smtClean="0"/>
              <a:t>の調べが進む</a:t>
            </a:r>
            <a:r>
              <a:rPr kumimoji="1"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sz="4000" dirty="0" smtClean="0"/>
              <a:t>、次々と新しい疑問点が出てきた。</a:t>
            </a:r>
            <a:endParaRPr kumimoji="1"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575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</a:t>
            </a:r>
            <a:endParaRPr kumimoji="1" lang="ja-JP" altLang="en-US" dirty="0">
              <a:solidFill>
                <a:srgbClr val="0A6C28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にしたがって、・・・」の形で「～が変化すると、・・・の変化も起こってくる」という表現。</a:t>
            </a:r>
            <a:endParaRPr kumimoji="1" lang="en-US" altLang="ja-JP" dirty="0" smtClean="0">
              <a:solidFill>
                <a:srgbClr val="0A6C28"/>
              </a:solidFill>
            </a:endParaRPr>
          </a:p>
          <a:p>
            <a:r>
              <a:rPr lang="ja-JP" altLang="en-US" dirty="0" smtClean="0">
                <a:solidFill>
                  <a:srgbClr val="0A6C28"/>
                </a:solidFill>
              </a:rPr>
              <a:t>「指示通りに（行動する）という意味と、「～につれて」と同じ「ある事態の変化・推量に合わせて」という意味があります。前者は名詞に、後者は動詞に付くことが多いです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れい：私の合図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dirty="0" smtClean="0"/>
              <a:t>行動してください。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207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solidFill>
                  <a:srgbClr val="C00000"/>
                </a:solidFill>
              </a:rPr>
              <a:t>・・・なる「ものごとが変化することを表す」</a:t>
            </a:r>
            <a:endParaRPr kumimoji="1" lang="ja-JP" altLang="en-US" sz="3600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638132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solidFill>
                  <a:srgbClr val="002060"/>
                </a:solidFill>
              </a:rPr>
              <a:t>名詞</a:t>
            </a:r>
            <a:r>
              <a:rPr lang="en-US" altLang="ja-JP" dirty="0" smtClean="0"/>
              <a:t>+</a:t>
            </a:r>
            <a:r>
              <a:rPr lang="ja-JP" altLang="en-US" dirty="0" smtClean="0"/>
              <a:t>になる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例：ライラさんは大学を卒業して先生</a:t>
            </a:r>
            <a:r>
              <a:rPr lang="ja-JP" altLang="en-US" dirty="0" smtClean="0">
                <a:solidFill>
                  <a:schemeClr val="tx2"/>
                </a:solidFill>
              </a:rPr>
              <a:t>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な形容詞</a:t>
            </a:r>
            <a:r>
              <a:rPr lang="en-US" altLang="ja-JP" dirty="0" smtClean="0"/>
              <a:t>+</a:t>
            </a:r>
            <a:r>
              <a:rPr lang="ja-JP" altLang="en-US" dirty="0" smtClean="0"/>
              <a:t>になる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例：両親からもらったお金を全部使ったので、貧乏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00B050"/>
                </a:solidFill>
              </a:rPr>
              <a:t>ィ形容</a:t>
            </a:r>
            <a:r>
              <a:rPr kumimoji="1" lang="ja-JP" altLang="en-US" dirty="0" smtClean="0">
                <a:solidFill>
                  <a:srgbClr val="00B050"/>
                </a:solidFill>
              </a:rPr>
              <a:t>詞</a:t>
            </a:r>
            <a:r>
              <a:rPr kumimoji="1" lang="en-US" altLang="ja-JP" dirty="0" smtClean="0"/>
              <a:t>+</a:t>
            </a:r>
            <a:r>
              <a:rPr kumimoji="1" lang="ja-JP" altLang="en-US" dirty="0" smtClean="0"/>
              <a:t>くなる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これからだんだん暖か</a:t>
            </a:r>
            <a:r>
              <a:rPr lang="ja-JP" altLang="en-US" dirty="0" smtClean="0">
                <a:solidFill>
                  <a:srgbClr val="00B050"/>
                </a:solidFill>
              </a:rPr>
              <a:t>くなる</a:t>
            </a:r>
            <a:r>
              <a:rPr lang="ja-JP" altLang="en-US" dirty="0" smtClean="0"/>
              <a:t>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動詞</a:t>
            </a:r>
            <a:r>
              <a:rPr lang="en-US" altLang="ja-JP" dirty="0" smtClean="0">
                <a:solidFill>
                  <a:srgbClr val="FF0066"/>
                </a:solidFill>
              </a:rPr>
              <a:t>+</a:t>
            </a:r>
            <a:r>
              <a:rPr lang="ja-JP" altLang="en-US" dirty="0" smtClean="0">
                <a:solidFill>
                  <a:srgbClr val="FF0066"/>
                </a:solidFill>
              </a:rPr>
              <a:t>ようになる</a:t>
            </a:r>
            <a:endParaRPr lang="en-US" altLang="ja-JP" dirty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日本に留学</a:t>
            </a:r>
            <a:r>
              <a:rPr lang="ja-JP" altLang="en-US" dirty="0" smtClean="0"/>
              <a:t>して、日本語でよく話せる</a:t>
            </a:r>
            <a:r>
              <a:rPr lang="ja-JP" altLang="en-US" dirty="0" smtClean="0">
                <a:solidFill>
                  <a:srgbClr val="FF0066"/>
                </a:solidFill>
              </a:rPr>
              <a:t>ようになった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>
              <a:solidFill>
                <a:srgbClr val="660033"/>
              </a:solidFill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187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C00000"/>
                </a:solidFill>
              </a:rPr>
              <a:t>Ｖて</a:t>
            </a:r>
            <a:r>
              <a:rPr kumimoji="1" lang="en-US" altLang="ja-JP" dirty="0" smtClean="0">
                <a:solidFill>
                  <a:srgbClr val="C00000"/>
                </a:solidFill>
              </a:rPr>
              <a:t>+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くる　（継続）　　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544616"/>
          </a:xfrm>
        </p:spPr>
        <p:txBody>
          <a:bodyPr/>
          <a:lstStyle/>
          <a:p>
            <a:r>
              <a:rPr lang="ja-JP" altLang="en-US" dirty="0" smtClean="0"/>
              <a:t>カナットさんは子供のころからずっと、カメラの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仕事をし</a:t>
            </a:r>
            <a:r>
              <a:rPr lang="ja-JP" altLang="en-US" dirty="0" smtClean="0">
                <a:solidFill>
                  <a:srgbClr val="FF00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/>
              <a:t>今</a:t>
            </a:r>
            <a:r>
              <a:rPr lang="ja-JP" altLang="en-US" dirty="0" smtClean="0"/>
              <a:t>までアスタなで生活し</a:t>
            </a:r>
            <a:r>
              <a:rPr lang="ja-JP" altLang="en-US" dirty="0" smtClean="0">
                <a:solidFill>
                  <a:srgbClr val="FF0000"/>
                </a:solidFill>
              </a:rPr>
              <a:t>てきました</a:t>
            </a:r>
            <a:r>
              <a:rPr lang="ja-JP" altLang="en-US" dirty="0" smtClean="0"/>
              <a:t>。これからは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タルガルという村で暮らします。</a:t>
            </a:r>
            <a:endParaRPr lang="en-US" altLang="ja-JP" dirty="0" smtClean="0"/>
          </a:p>
          <a:p>
            <a:r>
              <a:rPr lang="ja-JP" altLang="en-US" dirty="0" smtClean="0"/>
              <a:t>この伝統は５百年も続い</a:t>
            </a:r>
            <a:r>
              <a:rPr lang="ja-JP" altLang="en-US" dirty="0" smtClean="0">
                <a:solidFill>
                  <a:srgbClr val="FF0000"/>
                </a:solidFill>
              </a:rPr>
              <a:t>てきた</a:t>
            </a:r>
            <a:r>
              <a:rPr lang="ja-JP" altLang="en-US" dirty="0" smtClean="0"/>
              <a:t>のだ。</a:t>
            </a:r>
            <a:endParaRPr lang="en-US" altLang="ja-JP" dirty="0" smtClean="0"/>
          </a:p>
          <a:p>
            <a:r>
              <a:rPr lang="ja-JP" altLang="en-US" dirty="0" smtClean="0"/>
              <a:t>１７歳のときからずっとこの店で働い</a:t>
            </a:r>
            <a:r>
              <a:rPr lang="ja-JP" altLang="en-US" dirty="0" smtClean="0">
                <a:solidFill>
                  <a:srgbClr val="FF00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/>
              <a:t>今</a:t>
            </a:r>
            <a:r>
              <a:rPr lang="ja-JP" altLang="en-US" dirty="0" smtClean="0"/>
              <a:t>まで一生懸命頑張っ</a:t>
            </a:r>
            <a:r>
              <a:rPr lang="ja-JP" altLang="en-US" dirty="0" smtClean="0">
                <a:solidFill>
                  <a:srgbClr val="FF0000"/>
                </a:solidFill>
              </a:rPr>
              <a:t>てきたん</a:t>
            </a:r>
            <a:r>
              <a:rPr lang="ja-JP" altLang="en-US" dirty="0" smtClean="0"/>
              <a:t>だから、絶対に大丈夫だ。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638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ja-JP" altLang="en-US" dirty="0">
                <a:solidFill>
                  <a:srgbClr val="C00000"/>
                </a:solidFill>
              </a:rPr>
              <a:t>Ｖ</a:t>
            </a:r>
            <a:r>
              <a:rPr lang="ja-JP" altLang="en-US" dirty="0" err="1">
                <a:solidFill>
                  <a:srgbClr val="C00000"/>
                </a:solidFill>
              </a:rPr>
              <a:t>て</a:t>
            </a:r>
            <a:r>
              <a:rPr lang="en-US" altLang="ja-JP" dirty="0">
                <a:solidFill>
                  <a:srgbClr val="C00000"/>
                </a:solidFill>
              </a:rPr>
              <a:t>+</a:t>
            </a:r>
            <a:r>
              <a:rPr lang="ja-JP" altLang="en-US" dirty="0">
                <a:solidFill>
                  <a:srgbClr val="C00000"/>
                </a:solidFill>
              </a:rPr>
              <a:t>くる　（継続）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solidFill>
                  <a:srgbClr val="C00000"/>
                </a:solidFill>
              </a:rPr>
              <a:t>「Ｖてきた」　は過去から現在まで続いていることを表す。話す人の視点は現在。「今まで」などの</a:t>
            </a:r>
            <a:r>
              <a:rPr lang="ja-JP" altLang="en-US" sz="4000" dirty="0" err="1" smtClean="0">
                <a:solidFill>
                  <a:srgbClr val="C00000"/>
                </a:solidFill>
              </a:rPr>
              <a:t>言葉ととも</a:t>
            </a:r>
            <a:r>
              <a:rPr lang="ja-JP" altLang="en-US" sz="4000" dirty="0" smtClean="0">
                <a:solidFill>
                  <a:srgbClr val="C00000"/>
                </a:solidFill>
              </a:rPr>
              <a:t>い使う。</a:t>
            </a:r>
            <a:endParaRPr kumimoji="1" lang="en-US" altLang="ja-JP" sz="4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6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FF0066"/>
                </a:solidFill>
              </a:rPr>
              <a:t>Ｖて</a:t>
            </a:r>
            <a:r>
              <a:rPr kumimoji="1" lang="en-US" altLang="ja-JP" dirty="0" smtClean="0">
                <a:solidFill>
                  <a:srgbClr val="FF0066"/>
                </a:solidFill>
              </a:rPr>
              <a:t>+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いく（継続）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これからもこの仕事を続け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ていく</a:t>
            </a:r>
            <a:r>
              <a:rPr kumimoji="1" lang="ja-JP" altLang="en-US" dirty="0" smtClean="0"/>
              <a:t>つもりです。</a:t>
            </a:r>
            <a:endParaRPr kumimoji="1" lang="en-US" altLang="ja-JP" dirty="0" smtClean="0"/>
          </a:p>
          <a:p>
            <a:r>
              <a:rPr lang="ja-JP" altLang="en-US" dirty="0"/>
              <a:t>今日</a:t>
            </a:r>
            <a:r>
              <a:rPr lang="ja-JP" altLang="en-US" dirty="0" smtClean="0"/>
              <a:t>まで一人で頑張ってきました。これからあなたといっしょになかよくやっ</a:t>
            </a:r>
            <a:r>
              <a:rPr lang="ja-JP" altLang="en-US" dirty="0" smtClean="0">
                <a:solidFill>
                  <a:srgbClr val="FF0066"/>
                </a:solidFill>
              </a:rPr>
              <a:t>ていきましょう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今</a:t>
            </a:r>
            <a:r>
              <a:rPr kumimoji="1" lang="ja-JP" altLang="en-US" dirty="0" smtClean="0"/>
              <a:t>まで両親と一緒に暮らしてきたが、就職したら一人で生活して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いこう</a:t>
            </a:r>
            <a:r>
              <a:rPr kumimoji="1" lang="ja-JP" altLang="en-US" dirty="0" smtClean="0"/>
              <a:t>と思う。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890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66"/>
                </a:solidFill>
              </a:rPr>
              <a:t>Ｖ</a:t>
            </a:r>
            <a:r>
              <a:rPr lang="ja-JP" altLang="en-US" dirty="0" err="1">
                <a:solidFill>
                  <a:srgbClr val="FF0066"/>
                </a:solidFill>
              </a:rPr>
              <a:t>て</a:t>
            </a:r>
            <a:r>
              <a:rPr lang="en-US" altLang="ja-JP" dirty="0">
                <a:solidFill>
                  <a:srgbClr val="FF0066"/>
                </a:solidFill>
              </a:rPr>
              <a:t>+</a:t>
            </a:r>
            <a:r>
              <a:rPr lang="ja-JP" altLang="en-US" dirty="0">
                <a:solidFill>
                  <a:srgbClr val="FF0066"/>
                </a:solidFill>
              </a:rPr>
              <a:t>いく（継続）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4400" dirty="0" smtClean="0">
                <a:solidFill>
                  <a:srgbClr val="FF0066"/>
                </a:solidFill>
                <a:cs typeface="+mj-cs"/>
              </a:rPr>
              <a:t>「Ｖ</a:t>
            </a:r>
            <a:r>
              <a:rPr lang="ja-JP" altLang="en-US" sz="4400" dirty="0">
                <a:solidFill>
                  <a:srgbClr val="FF0066"/>
                </a:solidFill>
                <a:cs typeface="+mj-cs"/>
              </a:rPr>
              <a:t>て</a:t>
            </a:r>
            <a:r>
              <a:rPr lang="en-US" altLang="ja-JP" sz="4400" dirty="0">
                <a:solidFill>
                  <a:srgbClr val="FF0066"/>
                </a:solidFill>
                <a:cs typeface="+mj-cs"/>
              </a:rPr>
              <a:t>+</a:t>
            </a:r>
            <a:r>
              <a:rPr lang="ja-JP" altLang="en-US" sz="4400" dirty="0" smtClean="0">
                <a:solidFill>
                  <a:srgbClr val="FF0066"/>
                </a:solidFill>
                <a:cs typeface="+mj-cs"/>
              </a:rPr>
              <a:t>いく」は現在から未来へ続くことを表す。話す人の視点は現在。「これから」などの言葉とともに使う。</a:t>
            </a:r>
            <a:endParaRPr lang="en-US" altLang="ja-JP" sz="4400" dirty="0" smtClean="0">
              <a:solidFill>
                <a:srgbClr val="FF0066"/>
              </a:solidFill>
              <a:cs typeface="+mj-cs"/>
            </a:endParaRPr>
          </a:p>
          <a:p>
            <a:pPr marL="0" indent="0">
              <a:buNone/>
            </a:pPr>
            <a:r>
              <a:rPr lang="ja-JP" altLang="en-US" dirty="0" smtClean="0"/>
              <a:t>例：国に帰ってからも日本語の勉強を続け</a:t>
            </a:r>
            <a:r>
              <a:rPr lang="ja-JP" altLang="en-US" dirty="0" smtClean="0">
                <a:solidFill>
                  <a:srgbClr val="FF0066"/>
                </a:solidFill>
              </a:rPr>
              <a:t>ていく</a:t>
            </a:r>
            <a:r>
              <a:rPr lang="ja-JP" altLang="en-US" dirty="0" smtClean="0"/>
              <a:t>つもりです。</a:t>
            </a:r>
            <a:endParaRPr kumimoji="1" lang="en-US" altLang="ja-JP" sz="4400" dirty="0">
              <a:solidFill>
                <a:srgbClr val="FF0066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906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4426"/>
          </a:xfrm>
        </p:spPr>
        <p:txBody>
          <a:bodyPr>
            <a:normAutofit fontScale="90000"/>
          </a:bodyPr>
          <a:lstStyle/>
          <a:p>
            <a:r>
              <a:rPr kumimoji="1" lang="ja-JP" altLang="en-US" sz="3200" dirty="0" smtClean="0">
                <a:solidFill>
                  <a:srgbClr val="009900"/>
                </a:solidFill>
              </a:rPr>
              <a:t>Ｖてくる</a:t>
            </a:r>
            <a:r>
              <a:rPr kumimoji="1" lang="en-US" altLang="ja-JP" sz="3200" dirty="0" smtClean="0">
                <a:solidFill>
                  <a:srgbClr val="009900"/>
                </a:solidFill>
              </a:rPr>
              <a:t/>
            </a:r>
            <a:br>
              <a:rPr kumimoji="1" lang="en-US" altLang="ja-JP" sz="3200" dirty="0" smtClean="0">
                <a:solidFill>
                  <a:srgbClr val="009900"/>
                </a:solidFill>
              </a:rPr>
            </a:br>
            <a:r>
              <a:rPr kumimoji="1" lang="ja-JP" altLang="en-US" sz="3200" dirty="0" smtClean="0">
                <a:solidFill>
                  <a:srgbClr val="009900"/>
                </a:solidFill>
              </a:rPr>
              <a:t>　　　　</a:t>
            </a:r>
            <a:r>
              <a:rPr kumimoji="1" lang="ja-JP" altLang="en-US" sz="3200" dirty="0" smtClean="0">
                <a:solidFill>
                  <a:srgbClr val="009900"/>
                </a:solidFill>
              </a:rPr>
              <a:t>　</a:t>
            </a:r>
            <a:r>
              <a:rPr lang="ja-JP" altLang="en-US" sz="3200" dirty="0" smtClean="0">
                <a:solidFill>
                  <a:srgbClr val="990099"/>
                </a:solidFill>
              </a:rPr>
              <a:t>Ｖ</a:t>
            </a:r>
            <a:r>
              <a:rPr lang="ja-JP" altLang="en-US" sz="3200" dirty="0" smtClean="0">
                <a:solidFill>
                  <a:srgbClr val="990099"/>
                </a:solidFill>
              </a:rPr>
              <a:t>ていく</a:t>
            </a:r>
            <a:r>
              <a:rPr lang="ja-JP" altLang="en-US" sz="3200" dirty="0" smtClean="0">
                <a:solidFill>
                  <a:srgbClr val="009900"/>
                </a:solidFill>
              </a:rPr>
              <a:t>　</a:t>
            </a:r>
            <a:r>
              <a:rPr lang="ja-JP" altLang="en-US" sz="3200" dirty="0" smtClean="0">
                <a:solidFill>
                  <a:srgbClr val="009900"/>
                </a:solidFill>
              </a:rPr>
              <a:t>　</a:t>
            </a:r>
            <a:r>
              <a:rPr lang="ja-JP" altLang="en-US" sz="3200" dirty="0" smtClean="0">
                <a:solidFill>
                  <a:srgbClr val="FF0000"/>
                </a:solidFill>
              </a:rPr>
              <a:t>変化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19064"/>
            <a:ext cx="8229600" cy="535029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例：</a:t>
            </a:r>
            <a:r>
              <a:rPr kumimoji="1" lang="en-US" altLang="ja-JP" dirty="0" smtClean="0"/>
              <a:t>1.</a:t>
            </a:r>
            <a:r>
              <a:rPr kumimoji="1" lang="ja-JP" altLang="en-US" dirty="0" smtClean="0"/>
              <a:t>　日本語の授業はだんだん難しくなっ</a:t>
            </a:r>
            <a:r>
              <a:rPr kumimoji="1" lang="ja-JP" altLang="en-US" dirty="0" smtClean="0">
                <a:solidFill>
                  <a:srgbClr val="009900"/>
                </a:solidFill>
              </a:rPr>
              <a:t>てきました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2</a:t>
            </a:r>
            <a:r>
              <a:rPr lang="en-US" altLang="ja-JP" dirty="0" smtClean="0"/>
              <a:t>.</a:t>
            </a:r>
            <a:r>
              <a:rPr lang="ja-JP" altLang="en-US" dirty="0" smtClean="0"/>
              <a:t>　日本の生活にだいぶ慣れ</a:t>
            </a:r>
            <a:r>
              <a:rPr lang="ja-JP" altLang="en-US" dirty="0" smtClean="0">
                <a:solidFill>
                  <a:srgbClr val="0099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3</a:t>
            </a:r>
            <a:r>
              <a:rPr kumimoji="1" lang="en-US" altLang="ja-JP" dirty="0" smtClean="0"/>
              <a:t>.</a:t>
            </a:r>
            <a:r>
              <a:rPr kumimoji="1" lang="ja-JP" altLang="en-US" dirty="0" smtClean="0"/>
              <a:t>　（天気予報）今夜から風邪と雨がだんだん強くなっ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ていく</a:t>
            </a:r>
            <a:r>
              <a:rPr kumimoji="1" lang="ja-JP" altLang="en-US" dirty="0" smtClean="0"/>
              <a:t>でしょう。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4</a:t>
            </a:r>
            <a:r>
              <a:rPr lang="en-US" altLang="ja-JP" dirty="0" smtClean="0"/>
              <a:t>.</a:t>
            </a:r>
            <a:r>
              <a:rPr lang="ja-JP" altLang="en-US" dirty="0" smtClean="0"/>
              <a:t>　日本では子供の数がだんだん減っ</a:t>
            </a:r>
            <a:r>
              <a:rPr lang="ja-JP" altLang="en-US" dirty="0" smtClean="0">
                <a:solidFill>
                  <a:srgbClr val="990099"/>
                </a:solidFill>
              </a:rPr>
              <a:t>ていく</a:t>
            </a:r>
            <a:r>
              <a:rPr lang="ja-JP" altLang="en-US" dirty="0" smtClean="0"/>
              <a:t>だろうと言われています。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5</a:t>
            </a:r>
            <a:r>
              <a:rPr kumimoji="1" lang="en-US" altLang="ja-JP" dirty="0" smtClean="0"/>
              <a:t>.</a:t>
            </a:r>
            <a:r>
              <a:rPr kumimoji="1" lang="ja-JP" altLang="en-US" dirty="0" smtClean="0"/>
              <a:t>　新しい駅ができたので、この町の人々の生活は少しずつ変わっ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ていく</a:t>
            </a:r>
            <a:r>
              <a:rPr kumimoji="1" lang="ja-JP" altLang="en-US" dirty="0" smtClean="0"/>
              <a:t>だろう。</a:t>
            </a:r>
            <a:endParaRPr kumimoji="1" lang="ja-JP" altLang="en-US" dirty="0"/>
          </a:p>
        </p:txBody>
      </p:sp>
      <p:sp>
        <p:nvSpPr>
          <p:cNvPr id="5" name="右中かっこ 4"/>
          <p:cNvSpPr/>
          <p:nvPr/>
        </p:nvSpPr>
        <p:spPr>
          <a:xfrm>
            <a:off x="5309479" y="40466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07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009900"/>
                </a:solidFill>
              </a:rPr>
              <a:t>Ｖ</a:t>
            </a:r>
            <a:r>
              <a:rPr kumimoji="1" lang="ja-JP" altLang="en-US" dirty="0" smtClean="0">
                <a:solidFill>
                  <a:srgbClr val="009900"/>
                </a:solidFill>
              </a:rPr>
              <a:t>て</a:t>
            </a:r>
            <a:r>
              <a:rPr kumimoji="1" lang="en-US" altLang="ja-JP" dirty="0" smtClean="0">
                <a:solidFill>
                  <a:srgbClr val="009900"/>
                </a:solidFill>
              </a:rPr>
              <a:t>+</a:t>
            </a:r>
            <a:r>
              <a:rPr kumimoji="1" lang="ja-JP" altLang="en-US" dirty="0" smtClean="0">
                <a:solidFill>
                  <a:srgbClr val="009900"/>
                </a:solidFill>
              </a:rPr>
              <a:t>くる</a:t>
            </a:r>
            <a:r>
              <a:rPr kumimoji="1" lang="ja-JP" altLang="en-US" dirty="0" smtClean="0">
                <a:solidFill>
                  <a:srgbClr val="FF0066"/>
                </a:solidFill>
              </a:rPr>
              <a:t>　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　</a:t>
            </a:r>
            <a:r>
              <a:rPr kumimoji="1" lang="ja-JP" altLang="en-US" dirty="0" smtClean="0">
                <a:solidFill>
                  <a:srgbClr val="660033"/>
                </a:solidFill>
              </a:rPr>
              <a:t>Ｖ</a:t>
            </a:r>
            <a:r>
              <a:rPr kumimoji="1" lang="ja-JP" altLang="en-US" dirty="0" smtClean="0">
                <a:solidFill>
                  <a:srgbClr val="660033"/>
                </a:solidFill>
              </a:rPr>
              <a:t>て</a:t>
            </a:r>
            <a:r>
              <a:rPr kumimoji="1" lang="en-US" altLang="ja-JP" dirty="0" smtClean="0">
                <a:solidFill>
                  <a:srgbClr val="660033"/>
                </a:solidFill>
              </a:rPr>
              <a:t>+</a:t>
            </a:r>
            <a:r>
              <a:rPr kumimoji="1" lang="ja-JP" altLang="en-US" dirty="0" smtClean="0">
                <a:solidFill>
                  <a:srgbClr val="660033"/>
                </a:solidFill>
              </a:rPr>
              <a:t>いく＝変化</a:t>
            </a:r>
            <a:endParaRPr kumimoji="1" lang="ja-JP" altLang="en-US" dirty="0">
              <a:solidFill>
                <a:srgbClr val="660033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solidFill>
                  <a:srgbClr val="009900"/>
                </a:solidFill>
              </a:rPr>
              <a:t>「Ｖてくる」は、過去から現在（話す人の見ている時点）まで変わり続けていることを表す</a:t>
            </a:r>
            <a:r>
              <a:rPr lang="ja-JP" altLang="en-US" sz="4000" dirty="0" smtClean="0"/>
              <a:t>。</a:t>
            </a:r>
            <a:endParaRPr lang="en-US" altLang="ja-JP" sz="4000" dirty="0" smtClean="0"/>
          </a:p>
          <a:p>
            <a:pPr marL="0" indent="0">
              <a:buNone/>
            </a:pPr>
            <a:r>
              <a:rPr kumimoji="1" lang="ja-JP" altLang="en-US" sz="4000" dirty="0" smtClean="0">
                <a:solidFill>
                  <a:srgbClr val="990099"/>
                </a:solidFill>
              </a:rPr>
              <a:t>「Ｖていく」は現在（話す人の見ている時点）から未来に向かって変わり続けることを表す</a:t>
            </a:r>
            <a:r>
              <a:rPr kumimoji="1" lang="ja-JP" altLang="en-US" sz="4000" dirty="0" smtClean="0"/>
              <a:t>。</a:t>
            </a:r>
            <a:endParaRPr kumimoji="1" lang="en-US" altLang="ja-JP" sz="4000" dirty="0" smtClean="0"/>
          </a:p>
          <a:p>
            <a:pPr marL="0" indent="0">
              <a:buNone/>
            </a:pPr>
            <a:r>
              <a:rPr lang="ja-JP" altLang="en-US" sz="4000" dirty="0" smtClean="0"/>
              <a:t>変化を表す動詞と使う。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10724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>
                <a:solidFill>
                  <a:srgbClr val="002060"/>
                </a:solidFill>
              </a:rPr>
              <a:t>Ｖ</a:t>
            </a:r>
            <a:r>
              <a:rPr lang="ja-JP" altLang="en-US" dirty="0" smtClean="0">
                <a:solidFill>
                  <a:srgbClr val="002060"/>
                </a:solidFill>
              </a:rPr>
              <a:t>て</a:t>
            </a:r>
            <a:r>
              <a:rPr lang="en-US" altLang="ja-JP" dirty="0" smtClean="0">
                <a:solidFill>
                  <a:srgbClr val="002060"/>
                </a:solidFill>
              </a:rPr>
              <a:t>+</a:t>
            </a:r>
            <a:r>
              <a:rPr lang="ja-JP" altLang="en-US" dirty="0" smtClean="0">
                <a:solidFill>
                  <a:srgbClr val="002060"/>
                </a:solidFill>
              </a:rPr>
              <a:t>くる（話者への接近）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となりの部屋から何かいいにおいがし</a:t>
            </a:r>
            <a:r>
              <a:rPr kumimoji="1" lang="ja-JP" altLang="en-US" dirty="0" smtClean="0">
                <a:solidFill>
                  <a:srgbClr val="002060"/>
                </a:solidFill>
              </a:rPr>
              <a:t>てきます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 smtClean="0"/>
              <a:t>小学校が近いので、いつも子供たちの元気な声が聞こえ</a:t>
            </a:r>
            <a:r>
              <a:rPr lang="ja-JP" altLang="en-US" dirty="0" smtClean="0">
                <a:solidFill>
                  <a:srgbClr val="002060"/>
                </a:solidFill>
              </a:rPr>
              <a:t>てきます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002060"/>
                </a:solidFill>
              </a:rPr>
              <a:t>ものや感覚（におい、声など）話者に接近する</a:t>
            </a:r>
            <a:endParaRPr kumimoji="1" lang="en-US" altLang="ja-JP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002060"/>
                </a:solidFill>
              </a:rPr>
              <a:t>ことを表す。この使い方に「Ｖていく」の形はない</a:t>
            </a:r>
            <a:r>
              <a:rPr kumimoji="1" lang="ja-JP" altLang="en-US" dirty="0" smtClean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991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686</Words>
  <Application>Microsoft Office PowerPoint</Application>
  <PresentationFormat>画面に合わせる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​​テーマ</vt:lpstr>
      <vt:lpstr>例：</vt:lpstr>
      <vt:lpstr>・・・なる「ものごとが変化することを表す」</vt:lpstr>
      <vt:lpstr>Ｖて+くる　（継続）　　</vt:lpstr>
      <vt:lpstr>Ｖて+くる　（継続）</vt:lpstr>
      <vt:lpstr>Ｖて+いく（継続）</vt:lpstr>
      <vt:lpstr>Ｖて+いく（継続）</vt:lpstr>
      <vt:lpstr>Ｖてくる 　　　　　Ｖていく　　変化</vt:lpstr>
      <vt:lpstr>Ｖて+くる　/　Ｖて+いく＝変化</vt:lpstr>
      <vt:lpstr>Ｖて+くる（話者への接近）</vt:lpstr>
      <vt:lpstr>～につれて</vt:lpstr>
      <vt:lpstr>PowerPoint プレゼンテーション</vt:lpstr>
      <vt:lpstr>～につれて</vt:lpstr>
      <vt:lpstr>～したがって</vt:lpstr>
      <vt:lpstr>～にしたがって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例：</dc:title>
  <dc:creator>Nurseitova Laila</dc:creator>
  <cp:lastModifiedBy>Nurseitova Laila</cp:lastModifiedBy>
  <cp:revision>20</cp:revision>
  <dcterms:created xsi:type="dcterms:W3CDTF">2013-03-27T14:36:48Z</dcterms:created>
  <dcterms:modified xsi:type="dcterms:W3CDTF">2013-03-27T18:34:59Z</dcterms:modified>
</cp:coreProperties>
</file>